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67" r:id="rId4"/>
    <p:sldId id="257" r:id="rId5"/>
    <p:sldId id="260" r:id="rId6"/>
    <p:sldId id="279" r:id="rId7"/>
    <p:sldId id="278" r:id="rId8"/>
    <p:sldId id="268" r:id="rId9"/>
    <p:sldId id="269" r:id="rId10"/>
    <p:sldId id="270" r:id="rId11"/>
    <p:sldId id="271" r:id="rId12"/>
    <p:sldId id="274" r:id="rId13"/>
    <p:sldId id="266" r:id="rId14"/>
    <p:sldId id="261" r:id="rId1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8206" autoAdjust="0"/>
  </p:normalViewPr>
  <p:slideViewPr>
    <p:cSldViewPr>
      <p:cViewPr varScale="1">
        <p:scale>
          <a:sx n="90" d="100"/>
          <a:sy n="90" d="100"/>
        </p:scale>
        <p:origin x="996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347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0347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336" y="223265"/>
            <a:ext cx="7270115" cy="81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319" y="1007491"/>
            <a:ext cx="8279765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3479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hyperlink" Target="https://vk.com/club150245814" TargetMode="External"/><Relationship Id="rId4" Type="http://schemas.openxmlformats.org/officeDocument/2006/relationships/hyperlink" Target="https://vk.com/public148754780" TargetMode="Externa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5305" y="1649146"/>
            <a:ext cx="461645" cy="79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220"/>
              </a:lnSpc>
            </a:pPr>
            <a:r>
              <a:rPr sz="1100" spc="-20" dirty="0">
                <a:solidFill>
                  <a:srgbClr val="00339F"/>
                </a:solidFill>
                <a:latin typeface="Microsoft Sans Serif"/>
                <a:cs typeface="Microsoft Sans Serif"/>
              </a:rPr>
              <a:t>труда</a:t>
            </a: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r>
              <a:rPr sz="3200" b="1" spc="-50" dirty="0">
                <a:solidFill>
                  <a:srgbClr val="00339F"/>
                </a:solidFill>
                <a:latin typeface="Courier New"/>
                <a:cs typeface="Courier New"/>
              </a:rPr>
              <a:t>к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4585" y="1649146"/>
            <a:ext cx="2004060" cy="318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spc="-10" dirty="0">
                <a:solidFill>
                  <a:srgbClr val="00339F"/>
                </a:solidFill>
                <a:latin typeface="Microsoft Sans Serif"/>
                <a:cs typeface="Microsoft Sans Serif"/>
              </a:rPr>
              <a:t>Всероссийская </a:t>
            </a:r>
            <a:r>
              <a:rPr sz="1100" dirty="0">
                <a:solidFill>
                  <a:srgbClr val="00339F"/>
                </a:solidFill>
                <a:latin typeface="Microsoft Sans Serif"/>
                <a:cs typeface="Microsoft Sans Serif"/>
              </a:rPr>
              <a:t>неделя</a:t>
            </a:r>
            <a:r>
              <a:rPr sz="1100" spc="-15" dirty="0">
                <a:solidFill>
                  <a:srgbClr val="00339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339F"/>
                </a:solidFill>
                <a:latin typeface="Microsoft Sans Serif"/>
                <a:cs typeface="Microsoft Sans Serif"/>
              </a:rPr>
              <a:t>охраны</a:t>
            </a: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r>
              <a:rPr sz="3200" b="1" spc="-10" dirty="0">
                <a:solidFill>
                  <a:srgbClr val="00339F"/>
                </a:solidFill>
                <a:latin typeface="Courier New"/>
                <a:cs typeface="Courier New"/>
              </a:rPr>
              <a:t>Заголово</a:t>
            </a:r>
            <a:endParaRPr sz="3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3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r>
              <a:rPr sz="1300" b="1" dirty="0">
                <a:solidFill>
                  <a:srgbClr val="56B6E7"/>
                </a:solidFill>
                <a:latin typeface="Courier New"/>
                <a:cs typeface="Courier New"/>
              </a:rPr>
              <a:t>Имя</a:t>
            </a:r>
            <a:r>
              <a:rPr sz="1300" b="1" spc="-30" dirty="0">
                <a:solidFill>
                  <a:srgbClr val="56B6E7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56B6E7"/>
                </a:solidFill>
                <a:latin typeface="Courier New"/>
                <a:cs typeface="Courier New"/>
              </a:rPr>
              <a:t>Фамилия</a:t>
            </a:r>
            <a:endParaRPr sz="13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r>
              <a:rPr sz="1100" spc="-10" dirty="0">
                <a:solidFill>
                  <a:srgbClr val="56B6E7"/>
                </a:solidFill>
                <a:latin typeface="Microsoft Sans Serif"/>
                <a:cs typeface="Microsoft Sans Serif"/>
              </a:rPr>
              <a:t>Должность</a:t>
            </a: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600" dirty="0">
                <a:solidFill>
                  <a:srgbClr val="CF451F"/>
                </a:solidFill>
                <a:latin typeface="Microsoft Sans Serif"/>
                <a:cs typeface="Microsoft Sans Serif"/>
              </a:rPr>
              <a:t>Версия</a:t>
            </a:r>
            <a:r>
              <a:rPr sz="600" spc="-10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CF451F"/>
                </a:solidFill>
                <a:latin typeface="Microsoft Sans Serif"/>
                <a:cs typeface="Microsoft Sans Serif"/>
              </a:rPr>
              <a:t>от</a:t>
            </a:r>
            <a:r>
              <a:rPr sz="600" spc="-20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CF451F"/>
                </a:solidFill>
                <a:latin typeface="Microsoft Sans Serif"/>
                <a:cs typeface="Microsoft Sans Serif"/>
              </a:rPr>
              <a:t>00</a:t>
            </a:r>
            <a:r>
              <a:rPr sz="600" spc="-5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CF451F"/>
                </a:solidFill>
                <a:latin typeface="Microsoft Sans Serif"/>
                <a:cs typeface="Microsoft Sans Serif"/>
              </a:rPr>
              <a:t>месяц</a:t>
            </a:r>
            <a:r>
              <a:rPr sz="600" spc="-25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CF451F"/>
                </a:solidFill>
                <a:latin typeface="Microsoft Sans Serif"/>
                <a:cs typeface="Microsoft Sans Serif"/>
              </a:rPr>
              <a:t>2022</a:t>
            </a:r>
            <a:r>
              <a:rPr sz="600" spc="-10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spc="-20" dirty="0">
                <a:solidFill>
                  <a:srgbClr val="CF451F"/>
                </a:solidFill>
                <a:latin typeface="Microsoft Sans Serif"/>
                <a:cs typeface="Microsoft Sans Serif"/>
              </a:rPr>
              <a:t>года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2366" y="336854"/>
            <a:ext cx="651687" cy="2516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3168" y="303529"/>
            <a:ext cx="679310" cy="3150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426" y="364248"/>
            <a:ext cx="1110919" cy="22236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50620"/>
            <a:ext cx="9144000" cy="5137785"/>
            <a:chOff x="0" y="6222"/>
            <a:chExt cx="9144000" cy="51377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22"/>
              <a:ext cx="6432549" cy="51372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1608" y="81788"/>
              <a:ext cx="7192391" cy="5061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0694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04389" y="819150"/>
            <a:ext cx="7166991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органов службы занятости в популяризации</a:t>
            </a:r>
            <a:br>
              <a:rPr lang="ru-RU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охраны труда на территории Медвежьегорского и </a:t>
            </a:r>
            <a:r>
              <a:rPr lang="ru-RU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Кондопожского</a:t>
            </a:r>
            <a:r>
              <a:rPr lang="ru-RU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</a:t>
            </a:r>
            <a:r>
              <a:rPr sz="2800" i="1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6324" y="3562350"/>
            <a:ext cx="4932045" cy="30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54965" indent="-21590">
              <a:lnSpc>
                <a:spcPct val="106800"/>
              </a:lnSpc>
              <a:spcBef>
                <a:spcPts val="100"/>
              </a:spcBef>
            </a:pP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8520" y="3338661"/>
            <a:ext cx="643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Докладчик -  </a:t>
            </a:r>
            <a:r>
              <a:rPr lang="ru-RU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лавный консультант в сфере трудовых отношений и охраны труда по Медвежьегорскому и Кондопожскому районам ГКУ РК «Центр занятости населения</a:t>
            </a:r>
            <a:r>
              <a:rPr kumimoji="0" lang="ru-RU" sz="1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Республики Карелия»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Лоншакова Александра Евгеньевна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5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7" y="70042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28098"/>
            <a:ext cx="822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direktor\Desktop\Без имени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" y="2670121"/>
            <a:ext cx="3657599" cy="23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4800" y="181698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Коордиционный</a:t>
            </a:r>
            <a:r>
              <a:rPr kumimoji="0" lang="ru-RU" sz="2400" b="1" i="1" u="none" strike="noStrike" kern="1200" cap="all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совет по охране труда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C:\Users\direktor\Desktop\Коордиционный совет по охране труда 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67027"/>
            <a:ext cx="3733800" cy="43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35692" y="1438258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Заседания Координационного совета проводится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 раза в год с участием работодателей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5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7" y="0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28098"/>
            <a:ext cx="822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3" descr="C:\Users\direktor\Desktop\390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4216" y="2818246"/>
            <a:ext cx="3759779" cy="21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4800" y="181698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Коордиционный</a:t>
            </a:r>
            <a:r>
              <a:rPr kumimoji="0" lang="ru-RU" sz="2400" b="1" i="1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совет по охране труда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5510" y="819150"/>
            <a:ext cx="8526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Вопросы, рассматриваемые на Коордиционном совете в Медвежьегорском районе: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510" y="1809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678" y="1426506"/>
            <a:ext cx="841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 состоянии условий и охраны труда, профессиональной заболеваемости, производственного травматизма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Обязательные медицинские осмотры;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Неделя по охране труда;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1" kern="1200" noProof="0" dirty="0" smtClean="0">
                <a:solidFill>
                  <a:srgbClr val="0000FF"/>
                </a:solidFill>
                <a:latin typeface="Franklin Gothic Book"/>
                <a:ea typeface="+mn-ea"/>
                <a:cs typeface="+mn-cs"/>
              </a:rPr>
              <a:t>Изменения в области охраны труда;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Соцпартнерство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6" name="Image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832" y="3551556"/>
            <a:ext cx="1784522" cy="1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5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7" y="0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225510" y="1809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75" y="6918"/>
            <a:ext cx="8893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2" name="Picture 2" descr="https://im-tub-ap-ru.yandex.net/pic/e6b42040a4d8723e830f83d1c3f76b38/cs627725.vk.me/v627725315/e43a/QdTn_kdL_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690" y="174982"/>
            <a:ext cx="10620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78560" y="85335"/>
            <a:ext cx="6822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Коллективный договор – одна из договорных форм регулирования трудовых и иных непосредственно связанных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 ними отношений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627" y="1119642"/>
            <a:ext cx="5444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Взаимоотношения между работниками и работодателями, направленные на обеспечение согласования их взаимных интересов по вопросам регулирования трудовых отношений и иных непосредственно связанных с ними отношений, регулируется через социальное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партнерство.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 smtClean="0">
                <a:solidFill>
                  <a:srgbClr val="0000FF"/>
                </a:solidFill>
                <a:latin typeface="Times New Roman"/>
                <a:cs typeface="+mn-cs"/>
              </a:rPr>
              <a:t>В </a:t>
            </a:r>
            <a:r>
              <a:rPr lang="ru-RU" sz="2000" b="1" kern="1200" dirty="0" err="1" smtClean="0">
                <a:solidFill>
                  <a:srgbClr val="0000FF"/>
                </a:solidFill>
                <a:latin typeface="Times New Roman"/>
                <a:cs typeface="+mn-cs"/>
              </a:rPr>
              <a:t>Кондопожском</a:t>
            </a:r>
            <a:r>
              <a:rPr lang="ru-RU" sz="2000" b="1" kern="1200" dirty="0" smtClean="0">
                <a:solidFill>
                  <a:srgbClr val="0000FF"/>
                </a:solidFill>
                <a:latin typeface="Times New Roman"/>
                <a:cs typeface="+mn-cs"/>
              </a:rPr>
              <a:t> районе заключено  28 коллективных договоров;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+mn-cs"/>
              </a:rPr>
              <a:t>В Медвежьегорском районе заключено 49 коллективных договоров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6" name="Picture 2" descr="C:\Users\direktor\Desktop\доклад для дерюжиной\мои фото\AT30ouehp1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81" y="2558087"/>
            <a:ext cx="3447214" cy="25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9350" y="4967228"/>
            <a:ext cx="8572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25" dirty="0">
                <a:solidFill>
                  <a:srgbClr val="CF451F"/>
                </a:solidFill>
                <a:latin typeface="Microsoft Sans Serif"/>
                <a:cs typeface="Microsoft Sans Serif"/>
              </a:rPr>
              <a:t>11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0562" y="742950"/>
            <a:ext cx="8588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 течение года на территории Медвежьегорского и Кондопожского района постоянно ведется разъяснительная работа по вопросам охраны труда, в том числе в социальной сети ВК на страницах  Кадровых центров Медвежьегорского и Кондопожского районов.</a:t>
            </a: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hlinkClick r:id="rId4"/>
              </a:rPr>
              <a:t>https://</a:t>
            </a: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hlinkClick r:id="rId5"/>
              </a:rPr>
              <a:t>https://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direktor\Desktop\доклад для дерюжиной\мои фото\AT30ouehp1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55" y="3710044"/>
            <a:ext cx="2209585" cy="14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85" descr="illustration_09@3x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3678" y="3681692"/>
            <a:ext cx="2209800" cy="1426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61" y="2352915"/>
            <a:ext cx="1930384" cy="2035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5545" y="2352916"/>
            <a:ext cx="1947622" cy="1947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6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8200" y="1694587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Спасибо за внимание!</a:t>
            </a:r>
            <a:endParaRPr kumimoji="0" lang="ru-RU" sz="5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Picture 2" descr="C:\Users\direktor\Desktop\construction-worker-safety-vest-points-checklist-while-discussing-benefits-office-worker-with-advantages-concept_538213-138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15235"/>
            <a:ext cx="3112016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5305" y="1649146"/>
            <a:ext cx="461645" cy="79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220"/>
              </a:lnSpc>
            </a:pPr>
            <a:r>
              <a:rPr sz="1100" spc="-20" dirty="0">
                <a:solidFill>
                  <a:srgbClr val="00339F"/>
                </a:solidFill>
                <a:latin typeface="Microsoft Sans Serif"/>
                <a:cs typeface="Microsoft Sans Serif"/>
              </a:rPr>
              <a:t>труда</a:t>
            </a: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r>
              <a:rPr sz="3200" b="1" spc="-50" dirty="0">
                <a:solidFill>
                  <a:srgbClr val="00339F"/>
                </a:solidFill>
                <a:latin typeface="Courier New"/>
                <a:cs typeface="Courier New"/>
              </a:rPr>
              <a:t>к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4585" y="1649146"/>
            <a:ext cx="2004060" cy="318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spc="-10" dirty="0">
                <a:solidFill>
                  <a:srgbClr val="00339F"/>
                </a:solidFill>
                <a:latin typeface="Microsoft Sans Serif"/>
                <a:cs typeface="Microsoft Sans Serif"/>
              </a:rPr>
              <a:t>Всероссийская </a:t>
            </a:r>
            <a:r>
              <a:rPr sz="1100" dirty="0">
                <a:solidFill>
                  <a:srgbClr val="00339F"/>
                </a:solidFill>
                <a:latin typeface="Microsoft Sans Serif"/>
                <a:cs typeface="Microsoft Sans Serif"/>
              </a:rPr>
              <a:t>неделя</a:t>
            </a:r>
            <a:r>
              <a:rPr sz="1100" spc="-15" dirty="0">
                <a:solidFill>
                  <a:srgbClr val="00339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339F"/>
                </a:solidFill>
                <a:latin typeface="Microsoft Sans Serif"/>
                <a:cs typeface="Microsoft Sans Serif"/>
              </a:rPr>
              <a:t>охраны</a:t>
            </a: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r>
              <a:rPr sz="3200" b="1" spc="-10" dirty="0">
                <a:solidFill>
                  <a:srgbClr val="00339F"/>
                </a:solidFill>
                <a:latin typeface="Courier New"/>
                <a:cs typeface="Courier New"/>
              </a:rPr>
              <a:t>Заголово</a:t>
            </a:r>
            <a:endParaRPr sz="3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3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r>
              <a:rPr sz="1300" b="1" dirty="0">
                <a:solidFill>
                  <a:srgbClr val="56B6E7"/>
                </a:solidFill>
                <a:latin typeface="Courier New"/>
                <a:cs typeface="Courier New"/>
              </a:rPr>
              <a:t>Имя</a:t>
            </a:r>
            <a:r>
              <a:rPr sz="1300" b="1" spc="-30" dirty="0">
                <a:solidFill>
                  <a:srgbClr val="56B6E7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56B6E7"/>
                </a:solidFill>
                <a:latin typeface="Courier New"/>
                <a:cs typeface="Courier New"/>
              </a:rPr>
              <a:t>Фамилия</a:t>
            </a:r>
            <a:endParaRPr sz="13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r>
              <a:rPr sz="1100" spc="-10" dirty="0">
                <a:solidFill>
                  <a:srgbClr val="56B6E7"/>
                </a:solidFill>
                <a:latin typeface="Microsoft Sans Serif"/>
                <a:cs typeface="Microsoft Sans Serif"/>
              </a:rPr>
              <a:t>Должность</a:t>
            </a: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r>
              <a:rPr sz="600" dirty="0">
                <a:solidFill>
                  <a:srgbClr val="CF451F"/>
                </a:solidFill>
                <a:latin typeface="Microsoft Sans Serif"/>
                <a:cs typeface="Microsoft Sans Serif"/>
              </a:rPr>
              <a:t>Версия</a:t>
            </a:r>
            <a:r>
              <a:rPr sz="600" spc="-10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CF451F"/>
                </a:solidFill>
                <a:latin typeface="Microsoft Sans Serif"/>
                <a:cs typeface="Microsoft Sans Serif"/>
              </a:rPr>
              <a:t>от</a:t>
            </a:r>
            <a:r>
              <a:rPr sz="600" spc="-20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CF451F"/>
                </a:solidFill>
                <a:latin typeface="Microsoft Sans Serif"/>
                <a:cs typeface="Microsoft Sans Serif"/>
              </a:rPr>
              <a:t>00</a:t>
            </a:r>
            <a:r>
              <a:rPr sz="600" spc="-5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CF451F"/>
                </a:solidFill>
                <a:latin typeface="Microsoft Sans Serif"/>
                <a:cs typeface="Microsoft Sans Serif"/>
              </a:rPr>
              <a:t>месяц</a:t>
            </a:r>
            <a:r>
              <a:rPr sz="600" spc="-25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CF451F"/>
                </a:solidFill>
                <a:latin typeface="Microsoft Sans Serif"/>
                <a:cs typeface="Microsoft Sans Serif"/>
              </a:rPr>
              <a:t>2022</a:t>
            </a:r>
            <a:r>
              <a:rPr sz="600" spc="-10" dirty="0">
                <a:solidFill>
                  <a:srgbClr val="CF451F"/>
                </a:solidFill>
                <a:latin typeface="Microsoft Sans Serif"/>
                <a:cs typeface="Microsoft Sans Serif"/>
              </a:rPr>
              <a:t> </a:t>
            </a:r>
            <a:r>
              <a:rPr sz="600" spc="-20" dirty="0">
                <a:solidFill>
                  <a:srgbClr val="CF451F"/>
                </a:solidFill>
                <a:latin typeface="Microsoft Sans Serif"/>
                <a:cs typeface="Microsoft Sans Serif"/>
              </a:rPr>
              <a:t>года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2366" y="336854"/>
            <a:ext cx="651687" cy="2516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3168" y="303529"/>
            <a:ext cx="679310" cy="3150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426" y="364248"/>
            <a:ext cx="1110919" cy="22236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50620"/>
            <a:ext cx="9144000" cy="5137785"/>
            <a:chOff x="0" y="6222"/>
            <a:chExt cx="9144000" cy="51377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22"/>
              <a:ext cx="6432549" cy="51372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1608" y="81788"/>
              <a:ext cx="7192391" cy="5061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0694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201" y="-8753"/>
            <a:ext cx="8676180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1800" kern="1200" dirty="0">
                <a:solidFill>
                  <a:srgbClr val="0000FF"/>
                </a:solidFill>
                <a:latin typeface="Times New Roman"/>
                <a:ea typeface="Times New Roman"/>
                <a:cs typeface="+mn-cs"/>
              </a:rPr>
              <a:t>Основными направлениями деятельности отдела является осуществление в пределах своей </a:t>
            </a:r>
            <a:r>
              <a:rPr lang="ru-RU" sz="18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+mn-cs"/>
              </a:rPr>
              <a:t> компетенции </a:t>
            </a:r>
            <a:r>
              <a:rPr lang="ru-RU" sz="1800" kern="1200" dirty="0">
                <a:solidFill>
                  <a:srgbClr val="0000FF"/>
                </a:solidFill>
                <a:latin typeface="Times New Roman"/>
                <a:ea typeface="Times New Roman"/>
                <a:cs typeface="+mn-cs"/>
              </a:rPr>
              <a:t>полномочий в сфере трудовых </a:t>
            </a:r>
            <a:r>
              <a:rPr lang="ru-RU" sz="18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+mn-cs"/>
              </a:rPr>
              <a:t>отношений,  </a:t>
            </a:r>
            <a:br>
              <a:rPr lang="ru-RU" sz="18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kern="12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оплаты</a:t>
            </a:r>
            <a:r>
              <a:rPr lang="ru-RU" sz="18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+mn-cs"/>
              </a:rPr>
              <a:t> и </a:t>
            </a:r>
            <a:r>
              <a:rPr lang="ru-RU" sz="1800" kern="1200" dirty="0">
                <a:solidFill>
                  <a:srgbClr val="0000FF"/>
                </a:solidFill>
                <a:latin typeface="Times New Roman"/>
                <a:ea typeface="Times New Roman"/>
                <a:cs typeface="+mn-cs"/>
              </a:rPr>
              <a:t>охраны труда </a:t>
            </a:r>
            <a:r>
              <a:rPr lang="ru-RU" sz="1800" kern="1200" dirty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1800" kern="1200" dirty="0">
                <a:solidFill>
                  <a:srgbClr val="7030A0"/>
                </a:solidFill>
                <a:latin typeface="Franklin Gothic Book"/>
                <a:ea typeface="+mn-ea"/>
                <a:cs typeface="+mn-cs"/>
              </a:rPr>
            </a:br>
            <a:endParaRPr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6324" y="3562350"/>
            <a:ext cx="4932045" cy="30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54965" indent="-21590">
              <a:lnSpc>
                <a:spcPct val="106800"/>
              </a:lnSpc>
              <a:spcBef>
                <a:spcPts val="100"/>
              </a:spcBef>
            </a:pPr>
            <a:endParaRPr sz="1900" dirty="0">
              <a:latin typeface="Microsoft Sans Serif"/>
              <a:cs typeface="Microsoft Sans Serif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6557" y="963954"/>
            <a:ext cx="6882042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3255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Отдел</a:t>
            </a:r>
            <a:r>
              <a:rPr kumimoji="0" lang="ru-RU" sz="18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осуществляет</a:t>
            </a:r>
            <a:r>
              <a:rPr kumimoji="0" lang="ru-RU" sz="18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следующие</a:t>
            </a:r>
            <a:r>
              <a:rPr kumimoji="0" lang="ru-RU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ru-RU" sz="18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функции: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6399" y="1211885"/>
            <a:ext cx="7467599" cy="396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1.Регулирование социально-трудовых отношений через систему социального партнерства в сфере труда;</a:t>
            </a:r>
            <a:endParaRPr lang="ru-RU" sz="1400" b="1" dirty="0" smtClean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2. Консультации по вопросам в сфере трудовых отношений, оплаты труда  и охраны труда;</a:t>
            </a:r>
            <a:endParaRPr lang="ru-RU" sz="1400" b="1" dirty="0" smtClean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3. Мониторинг уровня и выплаты заработной платы, причин возникновения и размеров ее задолженности. Установления работодателями заработной платы в размере не ниже минимальн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ого </a:t>
            </a: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размера оплаты труда;</a:t>
            </a:r>
            <a:endParaRPr lang="ru-RU" sz="1400" b="1" dirty="0" smtClean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4.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Обращения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граждан, мониторинг по вопросам неформальной занятости населения; </a:t>
            </a:r>
            <a:endParaRPr lang="ru-RU" sz="1400" b="1" dirty="0" smtClean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5.Оказывам консультационную и методическую  помощь организациям по вопросам трудового законодательства и охраны труда;</a:t>
            </a:r>
            <a:endParaRPr lang="ru-RU" sz="1400" b="1" dirty="0" smtClean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6. Участвуем в межведомственных комиссиях.</a:t>
            </a:r>
            <a:endParaRPr lang="ru-RU" sz="1400" b="1" dirty="0" smtClean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193675" marR="7175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7" name="Image 4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69943" y="4115815"/>
            <a:ext cx="1313188" cy="10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9350" y="4967228"/>
            <a:ext cx="8572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25" dirty="0">
                <a:solidFill>
                  <a:srgbClr val="CF451F"/>
                </a:solidFill>
                <a:latin typeface="Microsoft Sans Serif"/>
                <a:cs typeface="Microsoft Sans Serif"/>
              </a:rPr>
              <a:t>12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4194" y="0"/>
            <a:ext cx="9140698" cy="5306272"/>
            <a:chOff x="34194" y="0"/>
            <a:chExt cx="9140698" cy="5306272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94" y="162829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0" y="3409949"/>
            <a:ext cx="3428998" cy="174127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799" y="742950"/>
            <a:ext cx="8839199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В качестве основных способов популяризации ОТ можно выделить следующие 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мероприятия 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: это 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еминары, совещания, круглые столы, встречи с трудовыми коллективами, выходы в школы и детские сады, недели охраны труда, конкурсы рисунков по охране труда, 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консультации 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по 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трудовому законодательству, размещение </a:t>
            </a: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</a:rPr>
              <a:t>информационных материалов в социальных сетях.</a:t>
            </a:r>
            <a:endParaRPr lang="ru-RU" sz="16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2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56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85519" y="3539693"/>
            <a:ext cx="13690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Проактивный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3325" y="3505022"/>
            <a:ext cx="148653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Эффективный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64630" y="3517519"/>
            <a:ext cx="15779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Гуманистичный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19" name="object 13"/>
          <p:cNvSpPr txBox="1">
            <a:spLocks noGrp="1"/>
          </p:cNvSpPr>
          <p:nvPr>
            <p:ph type="body" idx="1"/>
          </p:nvPr>
        </p:nvSpPr>
        <p:spPr>
          <a:xfrm>
            <a:off x="110570" y="295099"/>
            <a:ext cx="8279765" cy="48474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3400"/>
              </a:lnSpc>
              <a:spcBef>
                <a:spcPts val="380"/>
              </a:spcBef>
            </a:pPr>
            <a:r>
              <a:rPr lang="ru-RU" sz="2000" dirty="0">
                <a:solidFill>
                  <a:srgbClr val="0000FF"/>
                </a:solidFill>
              </a:rPr>
              <a:t>Профориентационная работа в </a:t>
            </a:r>
            <a:r>
              <a:rPr lang="ru-RU" sz="2000" dirty="0" smtClean="0">
                <a:solidFill>
                  <a:srgbClr val="0000FF"/>
                </a:solidFill>
              </a:rPr>
              <a:t>Школе</a:t>
            </a:r>
            <a:endParaRPr sz="2500" dirty="0">
              <a:solidFill>
                <a:srgbClr val="0000FF"/>
              </a:solidFill>
              <a:latin typeface="Tahoma"/>
              <a:cs typeface="Tahoma"/>
            </a:endParaRPr>
          </a:p>
        </p:txBody>
      </p:sp>
      <p:pic>
        <p:nvPicPr>
          <p:cNvPr id="21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97461" y="118540"/>
            <a:ext cx="651687" cy="256235"/>
          </a:xfrm>
          <a:prstGeom prst="rect">
            <a:avLst/>
          </a:prstGeom>
        </p:spPr>
      </p:pic>
      <p:pic>
        <p:nvPicPr>
          <p:cNvPr id="22" name="Picture 2" descr="C:\Users\direktor\Desktop\доклад для дерюжиной\мои фото\sV7JPA0xHW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" y="2571833"/>
            <a:ext cx="3435999" cy="25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direktor\Desktop\доклад для дерюжиной\мои фото\XbbnHgqkhf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62" y="1232129"/>
            <a:ext cx="3854238" cy="37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387"/>
          <p:cNvGrpSpPr>
            <a:grpSpLocks/>
          </p:cNvGrpSpPr>
          <p:nvPr/>
        </p:nvGrpSpPr>
        <p:grpSpPr>
          <a:xfrm>
            <a:off x="3909033" y="2571833"/>
            <a:ext cx="1155118" cy="2296818"/>
            <a:chOff x="0" y="0"/>
            <a:chExt cx="1155118" cy="2296818"/>
          </a:xfrm>
        </p:grpSpPr>
        <p:pic>
          <p:nvPicPr>
            <p:cNvPr id="25" name="Image 38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155118" cy="2296818"/>
            </a:xfrm>
            <a:prstGeom prst="rect">
              <a:avLst/>
            </a:prstGeom>
          </p:spPr>
        </p:pic>
        <p:sp>
          <p:nvSpPr>
            <p:cNvPr id="26" name="Graphic 389"/>
            <p:cNvSpPr/>
            <p:nvPr/>
          </p:nvSpPr>
          <p:spPr>
            <a:xfrm>
              <a:off x="1068324" y="130012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3048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l" rtl="0">
                <a:defRPr/>
              </a:pPr>
              <a:endParaRPr lang="ru-RU" dirty="0">
                <a:latin typeface="Franklin Gothic Book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5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7" y="0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5012" y="56"/>
            <a:ext cx="6062474" cy="4171894"/>
          </a:xfrm>
        </p:spPr>
        <p:txBody>
          <a:bodyPr/>
          <a:lstStyle/>
          <a:p>
            <a:pPr marL="0" marR="0" lvl="0" indent="45021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16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kern="1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kern="1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Ежегодно</a:t>
            </a:r>
            <a:r>
              <a:rPr lang="ru-RU" sz="2000" kern="1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, 28 апреля, в целях содействия предотвращению несчастных случаев на производстве и профессиональных заболеваний отмечается Всемирный день охраны труда как международный день памяти рабочих, погибших или получивших травмы на рабочем месте. </a:t>
            </a:r>
            <a:endParaRPr lang="ru-RU" sz="2000" dirty="0"/>
          </a:p>
        </p:txBody>
      </p:sp>
      <p:pic>
        <p:nvPicPr>
          <p:cNvPr id="16" name="Picture 2" descr="C:\Users\direktor\Desktop\доклад для дерюжиной\мои фото\g_iGV4uqpC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85" y="1494950"/>
            <a:ext cx="3011499" cy="364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5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27722" y="-54018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371600" y="211982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Детский травматизм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051" name="Picture 3" descr="C:\Users\direktor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" y="1047750"/>
            <a:ext cx="2877484" cy="40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rektor\Desktop\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89" y="1054440"/>
            <a:ext cx="2819400" cy="40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rektor\Desktop\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04" y="1075920"/>
            <a:ext cx="2819400" cy="40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5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7" y="0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5012" y="56"/>
            <a:ext cx="6062474" cy="1269578"/>
          </a:xfrm>
        </p:spPr>
        <p:txBody>
          <a:bodyPr/>
          <a:lstStyle/>
          <a:p>
            <a:pPr marL="0" marR="0" lvl="0" indent="45021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16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kern="12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kern="1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kern="1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C:\Users\direktor\Desktop\DdZrU0w1ul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6" y="75436"/>
            <a:ext cx="8915400" cy="51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65039" y="75436"/>
            <a:ext cx="651687" cy="2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5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7" y="0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28098"/>
            <a:ext cx="8229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Встречи с работодателями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Проведена беседа с работодателями по вопросам охраны труда и соцпартнерства.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Охрана труда – это целая система, в которой все тесно взаимосвязано: отношения между работником и работодателем, забота о здоровье и хорошем самочувствии наших работников, соблюдение санитарных норм и правил, организация безопасных условий труда.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direktor\Desktop\доклад для дерюжиной\мои фото\ptmHD09iIA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52750"/>
            <a:ext cx="297000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3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36" y="3387890"/>
            <a:ext cx="1941829" cy="1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2021" y="4967228"/>
            <a:ext cx="4254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600" spc="-60" dirty="0">
                <a:solidFill>
                  <a:srgbClr val="CF451F"/>
                </a:solidFill>
                <a:latin typeface="Microsoft Sans Serif"/>
                <a:cs typeface="Microsoft Sans Serif"/>
              </a:rPr>
              <a:t>5</a:t>
            </a:r>
            <a:endParaRPr sz="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4308" y="181698"/>
            <a:ext cx="588581" cy="2268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1767"/>
            <a:ext cx="1262824" cy="12317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427" y="3660"/>
            <a:ext cx="9140825" cy="5143500"/>
            <a:chOff x="3297" y="0"/>
            <a:chExt cx="9140825" cy="51435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4888" y="0"/>
              <a:ext cx="1269110" cy="991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" y="56"/>
              <a:ext cx="9140698" cy="5143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695" y="330377"/>
              <a:ext cx="651687" cy="256235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28098"/>
            <a:ext cx="822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irektor\Desktop\доклад для дерюжиной\мои фото\pvr4UXuLVu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76351"/>
            <a:ext cx="5410200" cy="38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426" y="29809"/>
            <a:ext cx="7871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Times New Roman"/>
              </a:rPr>
              <a:t>С целью популяризации важности охраны труда с работниками Кадрового центра  была проведена беседа по вопросам охраны труда.</a:t>
            </a:r>
            <a:endParaRPr lang="ru-RU" sz="1600" b="1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5" name="Group 387"/>
          <p:cNvGrpSpPr>
            <a:grpSpLocks/>
          </p:cNvGrpSpPr>
          <p:nvPr/>
        </p:nvGrpSpPr>
        <p:grpSpPr>
          <a:xfrm>
            <a:off x="107706" y="2743649"/>
            <a:ext cx="1155118" cy="2296818"/>
            <a:chOff x="0" y="0"/>
            <a:chExt cx="1155118" cy="2296818"/>
          </a:xfrm>
        </p:grpSpPr>
        <p:pic>
          <p:nvPicPr>
            <p:cNvPr id="16" name="Image 3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155118" cy="2296818"/>
            </a:xfrm>
            <a:prstGeom prst="rect">
              <a:avLst/>
            </a:prstGeom>
          </p:spPr>
        </p:pic>
        <p:sp>
          <p:nvSpPr>
            <p:cNvPr id="17" name="Graphic 389"/>
            <p:cNvSpPr/>
            <p:nvPr/>
          </p:nvSpPr>
          <p:spPr>
            <a:xfrm>
              <a:off x="1068324" y="130012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0"/>
                  </a:moveTo>
                  <a:lnTo>
                    <a:pt x="3048" y="6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algn="l" rtl="0">
                <a:defRPr/>
              </a:pPr>
              <a:endParaRPr lang="ru-RU" dirty="0">
                <a:latin typeface="Franklin Gothic Book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9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548</Words>
  <Application>Microsoft Office PowerPoint</Application>
  <PresentationFormat>Экран (16:9)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Franklin Gothic Book</vt:lpstr>
      <vt:lpstr>Microsoft Sans Serif</vt:lpstr>
      <vt:lpstr>Tahoma</vt:lpstr>
      <vt:lpstr>Times New Roman</vt:lpstr>
      <vt:lpstr>Office Theme</vt:lpstr>
      <vt:lpstr>Роль органов службы занятости в популяризации вопросов охраны труда на территории Медвежьегорского и Кондопожского районах:</vt:lpstr>
      <vt:lpstr>Основными направлениями деятельности отдела является осуществление в пределах своей  компетенции полномочий в сфере трудовых отношений,   оплаты и охраны труда  </vt:lpstr>
      <vt:lpstr>Презентация PowerPoint</vt:lpstr>
      <vt:lpstr>Презентация PowerPoint</vt:lpstr>
      <vt:lpstr>   Ежегодно, 28 апреля, в целях содействия предотвращению несчастных случаев на производстве и профессиональных заболеваний отмечается Всемирный день охраны труда как международный день памяти рабочих, погибших или получивших травмы на рабочем месте.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Дерюжина С.В.</cp:lastModifiedBy>
  <cp:revision>27</cp:revision>
  <dcterms:created xsi:type="dcterms:W3CDTF">2024-09-20T07:42:53Z</dcterms:created>
  <dcterms:modified xsi:type="dcterms:W3CDTF">2024-09-25T14:08:29Z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2010</vt:lpwstr>
  </property>
</Properties>
</file>